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94" r:id="rId3"/>
    <p:sldId id="296" r:id="rId4"/>
    <p:sldId id="272" r:id="rId5"/>
    <p:sldId id="295" r:id="rId6"/>
    <p:sldId id="298" r:id="rId7"/>
    <p:sldId id="297" r:id="rId8"/>
    <p:sldId id="28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0"/>
  </p:normalViewPr>
  <p:slideViewPr>
    <p:cSldViewPr>
      <p:cViewPr>
        <p:scale>
          <a:sx n="70" d="100"/>
          <a:sy n="70" d="100"/>
        </p:scale>
        <p:origin x="-138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4813-C707-4B23-8245-27FEAA8FC0F1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21447-6508-43B7-A5EA-AD459A47C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DB029-D176-40CF-A158-D88038F209E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Борис\Desktop\кардиодиспансер\Лого БСС2-01.jpg"/>
          <p:cNvPicPr>
            <a:picLocks noChangeAspect="1" noChangeArrowheads="1"/>
          </p:cNvPicPr>
          <p:nvPr/>
        </p:nvPicPr>
        <p:blipFill rotWithShape="1">
          <a:blip r:embed="rId2" cstate="print"/>
          <a:srcRect l="1295" t="1410"/>
          <a:stretch/>
        </p:blipFill>
        <p:spPr bwMode="auto">
          <a:xfrm>
            <a:off x="6732240" y="0"/>
            <a:ext cx="2411759" cy="21882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001857" y="5517232"/>
            <a:ext cx="383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 отряда: Романова Е.М.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91313" y="2591762"/>
            <a:ext cx="661950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Отчет  ВО «Береги свое сердце»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3789040"/>
            <a:ext cx="47227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Сентябрь 2021 г.- 24 апреля 2022 г.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t="8267" r="22089" b="5810"/>
          <a:stretch/>
        </p:blipFill>
        <p:spPr>
          <a:xfrm>
            <a:off x="12417" y="25510"/>
            <a:ext cx="2183319" cy="191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Медико-профилактическая работа среди пациентов ГУЗ ККБ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956352" y="764704"/>
            <a:ext cx="4195580" cy="5949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500" dirty="0">
                <a:solidFill>
                  <a:schemeClr val="bg1"/>
                </a:solidFill>
              </a:rPr>
              <a:t>Е</a:t>
            </a:r>
            <a:r>
              <a:rPr lang="ru-RU" sz="2500" dirty="0" smtClean="0">
                <a:solidFill>
                  <a:schemeClr val="bg1"/>
                </a:solidFill>
              </a:rPr>
              <a:t>жемесячное чтение лекториев </a:t>
            </a:r>
            <a:r>
              <a:rPr lang="ru-RU" sz="2500" dirty="0">
                <a:solidFill>
                  <a:schemeClr val="bg1"/>
                </a:solidFill>
              </a:rPr>
              <a:t>в </a:t>
            </a:r>
            <a:r>
              <a:rPr lang="ru-RU" sz="2500" dirty="0" smtClean="0">
                <a:solidFill>
                  <a:schemeClr val="bg1"/>
                </a:solidFill>
              </a:rPr>
              <a:t>отделениях ОНМК, эндокринологии</a:t>
            </a:r>
            <a:r>
              <a:rPr lang="ru-RU" sz="2500" dirty="0">
                <a:solidFill>
                  <a:schemeClr val="bg1"/>
                </a:solidFill>
              </a:rPr>
              <a:t>, по вопросам вторичной профилактики инсульта, методам реабилитации пациентов с </a:t>
            </a:r>
            <a:r>
              <a:rPr lang="ru-RU" sz="2500" dirty="0" smtClean="0">
                <a:solidFill>
                  <a:schemeClr val="bg1"/>
                </a:solidFill>
              </a:rPr>
              <a:t>ОНМК, коррекции </a:t>
            </a:r>
            <a:r>
              <a:rPr lang="ru-RU" sz="2500" dirty="0">
                <a:solidFill>
                  <a:schemeClr val="bg1"/>
                </a:solidFill>
              </a:rPr>
              <a:t>артериальной гипертензии, показателей уровня холестерина крови, профилактики осложнений сахарного диабета, принципам контроля уровня глюкозы крови у лиц с сахарным диабетом. Всем участникам лекции предлагается раздаточный материал.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948152" cy="349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9144000" cy="1143000"/>
          </a:xfrm>
        </p:spPr>
        <p:txBody>
          <a:bodyPr>
            <a:noAutofit/>
          </a:bodyPr>
          <a:lstStyle/>
          <a:p>
            <a:r>
              <a:rPr lang="ru-RU" sz="2600" dirty="0" smtClean="0"/>
              <a:t>Медико-профилактическая работа среди населения города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849694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Волонтерами активно принимается участие в праздниках </a:t>
            </a:r>
            <a:r>
              <a:rPr lang="ru-RU" dirty="0" smtClean="0">
                <a:solidFill>
                  <a:schemeClr val="bg1"/>
                </a:solidFill>
              </a:rPr>
              <a:t>двора Центрального района, где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проводятся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профилактические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беседы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принципам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рационального </a:t>
            </a:r>
            <a:r>
              <a:rPr lang="ru-RU" dirty="0">
                <a:solidFill>
                  <a:schemeClr val="bg1"/>
                </a:solidFill>
              </a:rPr>
              <a:t>питания, коррекции образа жизни, </a:t>
            </a:r>
            <a:r>
              <a:rPr lang="ru-RU" dirty="0" smtClean="0">
                <a:solidFill>
                  <a:schemeClr val="bg1"/>
                </a:solidFill>
              </a:rPr>
              <a:t>проводится осмотр </a:t>
            </a:r>
            <a:r>
              <a:rPr lang="ru-RU" dirty="0">
                <a:solidFill>
                  <a:schemeClr val="bg1"/>
                </a:solidFill>
              </a:rPr>
              <a:t>населения </a:t>
            </a:r>
            <a:r>
              <a:rPr lang="ru-RU" dirty="0" smtClean="0">
                <a:solidFill>
                  <a:schemeClr val="bg1"/>
                </a:solidFill>
              </a:rPr>
              <a:t>с измерениями </a:t>
            </a:r>
            <a:r>
              <a:rPr lang="ru-RU" dirty="0">
                <a:solidFill>
                  <a:schemeClr val="bg1"/>
                </a:solidFill>
              </a:rPr>
              <a:t>показателей </a:t>
            </a:r>
            <a:r>
              <a:rPr lang="ru-RU" dirty="0" smtClean="0">
                <a:solidFill>
                  <a:schemeClr val="bg1"/>
                </a:solidFill>
              </a:rPr>
              <a:t>ИМТ, АД, ЧСС, уровня </a:t>
            </a:r>
            <a:r>
              <a:rPr lang="ru-RU" dirty="0">
                <a:solidFill>
                  <a:schemeClr val="bg1"/>
                </a:solidFill>
              </a:rPr>
              <a:t>глюкозы крови. Жителям города </a:t>
            </a:r>
            <a:r>
              <a:rPr lang="ru-RU" dirty="0" smtClean="0">
                <a:solidFill>
                  <a:schemeClr val="bg1"/>
                </a:solidFill>
              </a:rPr>
              <a:t>даются рекомендации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рамках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профилактики социально значимых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заболеваний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(апрель).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4716534" cy="428080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Чтение </a:t>
            </a:r>
            <a:r>
              <a:rPr lang="ru-RU" dirty="0" smtClean="0">
                <a:solidFill>
                  <a:schemeClr val="bg1"/>
                </a:solidFill>
              </a:rPr>
              <a:t>лекций для школьников </a:t>
            </a:r>
            <a:r>
              <a:rPr lang="ru-RU" dirty="0" err="1" smtClean="0">
                <a:solidFill>
                  <a:schemeClr val="bg1"/>
                </a:solidFill>
              </a:rPr>
              <a:t>ЗабКГИ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 формированию здорового образа </a:t>
            </a:r>
            <a:r>
              <a:rPr lang="ru-RU" dirty="0" smtClean="0">
                <a:solidFill>
                  <a:schemeClr val="bg1"/>
                </a:solidFill>
              </a:rPr>
              <a:t>жизни «Профилактика </a:t>
            </a:r>
            <a:r>
              <a:rPr lang="ru-RU" dirty="0" err="1" smtClean="0">
                <a:solidFill>
                  <a:schemeClr val="bg1"/>
                </a:solidFill>
              </a:rPr>
              <a:t>йододефицита</a:t>
            </a:r>
            <a:r>
              <a:rPr lang="ru-RU" dirty="0" smtClean="0">
                <a:solidFill>
                  <a:schemeClr val="bg1"/>
                </a:solidFill>
              </a:rPr>
              <a:t>» , «Польза и вред УФ. Основы правильного загара»(март, апрель 2022г.).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Распространение информационных материалов</a:t>
            </a:r>
            <a:r>
              <a:rPr lang="ru-RU" dirty="0">
                <a:solidFill>
                  <a:schemeClr val="bg1"/>
                </a:solidFill>
              </a:rPr>
              <a:t>(брошюры, листовки</a:t>
            </a:r>
            <a:r>
              <a:rPr lang="ru-RU" dirty="0" smtClean="0">
                <a:solidFill>
                  <a:schemeClr val="bg1"/>
                </a:solidFill>
              </a:rPr>
              <a:t>), разработанных волонтерами среди школьников по формированию ЗОЖ (март, апрель).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171400"/>
            <a:ext cx="8856984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Медико-профилактическая работа со школьниками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4670"/>
          <a:stretch/>
        </p:blipFill>
        <p:spPr>
          <a:xfrm>
            <a:off x="5214193" y="764704"/>
            <a:ext cx="3705876" cy="3807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15025"/>
          <a:stretch/>
        </p:blipFill>
        <p:spPr>
          <a:xfrm>
            <a:off x="4940490" y="3948651"/>
            <a:ext cx="4253282" cy="2913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964488" cy="114300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Профориентационная</a:t>
            </a:r>
            <a:r>
              <a:rPr lang="ru-RU" sz="3200" dirty="0" smtClean="0"/>
              <a:t> </a:t>
            </a:r>
            <a:r>
              <a:rPr lang="ru-RU" sz="3200" dirty="0"/>
              <a:t>работа </a:t>
            </a:r>
            <a:r>
              <a:rPr lang="ru-RU" sz="3200" dirty="0" smtClean="0"/>
              <a:t>со </a:t>
            </a:r>
            <a:r>
              <a:rPr lang="ru-RU" sz="3200" dirty="0"/>
              <a:t>школьниками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2040" y="1988840"/>
            <a:ext cx="4320480" cy="4597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Проведение собеседований со школьниками  </a:t>
            </a:r>
            <a:r>
              <a:rPr lang="ru-RU" dirty="0" err="1" smtClean="0">
                <a:solidFill>
                  <a:schemeClr val="bg1"/>
                </a:solidFill>
              </a:rPr>
              <a:t>ЗабКГИ</a:t>
            </a:r>
            <a:r>
              <a:rPr lang="ru-RU" dirty="0" smtClean="0">
                <a:solidFill>
                  <a:schemeClr val="bg1"/>
                </a:solidFill>
              </a:rPr>
              <a:t> об учебной и </a:t>
            </a:r>
            <a:r>
              <a:rPr lang="ru-RU" dirty="0" err="1" smtClean="0">
                <a:solidFill>
                  <a:schemeClr val="bg1"/>
                </a:solidFill>
              </a:rPr>
              <a:t>внеучебной</a:t>
            </a:r>
            <a:r>
              <a:rPr lang="ru-RU" dirty="0" smtClean="0">
                <a:solidFill>
                  <a:schemeClr val="bg1"/>
                </a:solidFill>
              </a:rPr>
              <a:t> деятельности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ЧГМА (март, апрель).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2721"/>
          <a:stretch/>
        </p:blipFill>
        <p:spPr>
          <a:xfrm>
            <a:off x="0" y="1772816"/>
            <a:ext cx="4940096" cy="3140379"/>
          </a:xfrm>
        </p:spPr>
      </p:pic>
    </p:spTree>
    <p:extLst>
      <p:ext uri="{BB962C8B-B14F-4D97-AF65-F5344CB8AC3E}">
        <p14:creationId xmlns:p14="http://schemas.microsoft.com/office/powerpoint/2010/main" val="38986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ru-RU" dirty="0" smtClean="0"/>
              <a:t>Культурные мероприятия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788024" y="126876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Участие волонтера </a:t>
            </a:r>
            <a:r>
              <a:rPr lang="ru-RU" dirty="0" err="1" smtClean="0">
                <a:solidFill>
                  <a:schemeClr val="bg1"/>
                </a:solidFill>
              </a:rPr>
              <a:t>Ероповой</a:t>
            </a:r>
            <a:r>
              <a:rPr lang="ru-RU" dirty="0" smtClean="0">
                <a:solidFill>
                  <a:schemeClr val="bg1"/>
                </a:solidFill>
              </a:rPr>
              <a:t> Анастасии в литературном вечере с произведением собственного сочинения о важности дружбы, по итогам конкурса Анастасия заняла второе место (март).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3" t="29526" r="27204" b="33809"/>
          <a:stretch/>
        </p:blipFill>
        <p:spPr bwMode="auto">
          <a:xfrm>
            <a:off x="467544" y="1412776"/>
            <a:ext cx="2906998" cy="422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 smtClean="0"/>
              <a:t>Иная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27784" y="1412776"/>
            <a:ext cx="615617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Помощь кафедре поликлинической терапии в подготовке к капитальному ремонту в кабинетах (апрель).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492896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4800" dirty="0" smtClean="0">
                <a:solidFill>
                  <a:schemeClr val="bg1"/>
                </a:solidFill>
              </a:rPr>
              <a:t>СПАСИБО ЗА ВНИМАНИЕ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254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Медико-профилактическая работа среди пациентов ГУЗ ККБ</vt:lpstr>
      <vt:lpstr>Медико-профилактическая работа среди населения города</vt:lpstr>
      <vt:lpstr>Медико-профилактическая работа со школьниками</vt:lpstr>
      <vt:lpstr>Профориентационная работа со школьниками</vt:lpstr>
      <vt:lpstr>Культурные мероприятия </vt:lpstr>
      <vt:lpstr>Иная деятельность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екатерина романова</cp:lastModifiedBy>
  <cp:revision>50</cp:revision>
  <dcterms:created xsi:type="dcterms:W3CDTF">2015-09-11T02:10:34Z</dcterms:created>
  <dcterms:modified xsi:type="dcterms:W3CDTF">2022-04-24T17:44:13Z</dcterms:modified>
</cp:coreProperties>
</file>